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58" r:id="rId4"/>
    <p:sldId id="259" r:id="rId5"/>
    <p:sldId id="260" r:id="rId6"/>
    <p:sldId id="261" r:id="rId7"/>
    <p:sldId id="264" r:id="rId8"/>
    <p:sldId id="268" r:id="rId9"/>
    <p:sldId id="262" r:id="rId10"/>
    <p:sldId id="265"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88818-0A85-48B3-8E56-4105E7466FB8}" type="datetimeFigureOut">
              <a:rPr lang="en-US" smtClean="0"/>
              <a:pPr/>
              <a:t>1/15/2014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E13D0F-FAE8-4513-AA70-10923963796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E13D0F-FAE8-4513-AA70-10923963796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EC3F30E-06B0-4E23-AC57-2D629C53AB11}" type="datetimeFigureOut">
              <a:rPr lang="en-US" smtClean="0"/>
              <a:pPr/>
              <a:t>1/15/2014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F6610DC-DC1E-4F91-8DBC-B71A8DA08A87}"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C3F30E-06B0-4E23-AC57-2D629C53AB11}"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6610DC-DC1E-4F91-8DBC-B71A8DA08A8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F6610DC-DC1E-4F91-8DBC-B71A8DA08A87}"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C3F30E-06B0-4E23-AC57-2D629C53AB11}"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EC3F30E-06B0-4E23-AC57-2D629C53AB11}"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F6610DC-DC1E-4F91-8DBC-B71A8DA08A87}"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EC3F30E-06B0-4E23-AC57-2D629C53AB11}" type="datetimeFigureOut">
              <a:rPr lang="en-US" smtClean="0"/>
              <a:pPr/>
              <a:t>1/15/2014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F6610DC-DC1E-4F91-8DBC-B71A8DA08A87}"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EC3F30E-06B0-4E23-AC57-2D629C53AB11}"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6610DC-DC1E-4F91-8DBC-B71A8DA08A87}"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EC3F30E-06B0-4E23-AC57-2D629C53AB11}" type="datetimeFigureOut">
              <a:rPr lang="en-US" smtClean="0"/>
              <a:pPr/>
              <a:t>1/15/2014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F6610DC-DC1E-4F91-8DBC-B71A8DA08A87}"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C3F30E-06B0-4E23-AC57-2D629C53AB11}"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F6610DC-DC1E-4F91-8DBC-B71A8DA08A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EC3F30E-06B0-4E23-AC57-2D629C53AB11}"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F6610DC-DC1E-4F91-8DBC-B71A8DA08A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F6610DC-DC1E-4F91-8DBC-B71A8DA08A87}"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EC3F30E-06B0-4E23-AC57-2D629C53AB11}" type="datetimeFigureOut">
              <a:rPr lang="en-US" smtClean="0"/>
              <a:pPr/>
              <a:t>1/15/2014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F6610DC-DC1E-4F91-8DBC-B71A8DA08A87}"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EC3F30E-06B0-4E23-AC57-2D629C53AB11}" type="datetimeFigureOut">
              <a:rPr lang="en-US" smtClean="0"/>
              <a:pPr/>
              <a:t>1/15/2014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EC3F30E-06B0-4E23-AC57-2D629C53AB11}" type="datetimeFigureOut">
              <a:rPr lang="en-US" smtClean="0"/>
              <a:pPr/>
              <a:t>1/15/2014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F6610DC-DC1E-4F91-8DBC-B71A8DA08A87}"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pworthy.com/dont-ask-hillary-clinton-about-abortion-if-you-cant-handle-her-answer?c=reccon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5791200"/>
            <a:ext cx="6172200" cy="533400"/>
          </a:xfrm>
        </p:spPr>
        <p:txBody>
          <a:bodyPr>
            <a:normAutofit/>
          </a:bodyPr>
          <a:lstStyle/>
          <a:p>
            <a:r>
              <a:rPr lang="en-US" dirty="0" smtClean="0"/>
              <a:t>Kate O’Shea and Jacquelyn </a:t>
            </a:r>
            <a:r>
              <a:rPr lang="en-US" dirty="0" err="1" smtClean="0"/>
              <a:t>Genovesi</a:t>
            </a:r>
            <a:endParaRPr lang="en-US" dirty="0"/>
          </a:p>
        </p:txBody>
      </p:sp>
      <p:sp>
        <p:nvSpPr>
          <p:cNvPr id="2" name="Title 1"/>
          <p:cNvSpPr>
            <a:spLocks noGrp="1"/>
          </p:cNvSpPr>
          <p:nvPr>
            <p:ph type="ctrTitle"/>
          </p:nvPr>
        </p:nvSpPr>
        <p:spPr>
          <a:xfrm>
            <a:off x="2971800" y="1066800"/>
            <a:ext cx="3276600" cy="903762"/>
          </a:xfrm>
        </p:spPr>
        <p:txBody>
          <a:bodyPr>
            <a:normAutofit/>
          </a:bodyPr>
          <a:lstStyle/>
          <a:p>
            <a:r>
              <a:rPr lang="en-US" sz="4800" dirty="0" smtClean="0"/>
              <a:t>Abortion</a:t>
            </a:r>
            <a:endParaRPr lang="en-US" sz="4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turnbacktogod.com/wp-content/uploads/2009/01/prolife-01.jpg"/>
          <p:cNvPicPr>
            <a:picLocks noChangeAspect="1" noChangeArrowheads="1"/>
          </p:cNvPicPr>
          <p:nvPr/>
        </p:nvPicPr>
        <p:blipFill>
          <a:blip r:embed="rId3" cstate="print"/>
          <a:srcRect/>
          <a:stretch>
            <a:fillRect/>
          </a:stretch>
        </p:blipFill>
        <p:spPr bwMode="auto">
          <a:xfrm>
            <a:off x="914400" y="685800"/>
            <a:ext cx="7372350" cy="49149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Abortion in the US</a:t>
            </a:r>
            <a:endParaRPr lang="en-US" dirty="0"/>
          </a:p>
        </p:txBody>
      </p:sp>
      <p:sp>
        <p:nvSpPr>
          <p:cNvPr id="3" name="Content Placeholder 2"/>
          <p:cNvSpPr>
            <a:spLocks noGrp="1"/>
          </p:cNvSpPr>
          <p:nvPr>
            <p:ph sz="quarter" idx="1"/>
          </p:nvPr>
        </p:nvSpPr>
        <p:spPr/>
        <p:txBody>
          <a:bodyPr>
            <a:normAutofit/>
          </a:bodyPr>
          <a:lstStyle/>
          <a:p>
            <a:r>
              <a:rPr lang="en-US" sz="2800" dirty="0" smtClean="0"/>
              <a:t>Anti Abortion laws first appeared in the early 1800’s laws included forbidding pharmacies from selling an abortion inducing poison to women.</a:t>
            </a:r>
          </a:p>
          <a:p>
            <a:r>
              <a:rPr lang="en-US" sz="2800" dirty="0" smtClean="0"/>
              <a:t>By 1900 abortion was viewed as a felony in every state.</a:t>
            </a:r>
          </a:p>
          <a:p>
            <a:r>
              <a:rPr lang="en-US" sz="2800" dirty="0" smtClean="0"/>
              <a:t>Some activist groups developed their own skills to provide abortions to women who could not obtain them elsewhere. One group in particular known as “Jane” performed abortions for most of the 1960’s.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Abortion in the US</a:t>
            </a:r>
            <a:endParaRPr lang="en-US" dirty="0"/>
          </a:p>
        </p:txBody>
      </p:sp>
      <p:sp>
        <p:nvSpPr>
          <p:cNvPr id="3" name="Content Placeholder 2"/>
          <p:cNvSpPr>
            <a:spLocks noGrp="1"/>
          </p:cNvSpPr>
          <p:nvPr>
            <p:ph sz="quarter" idx="1"/>
          </p:nvPr>
        </p:nvSpPr>
        <p:spPr/>
        <p:txBody>
          <a:bodyPr/>
          <a:lstStyle/>
          <a:p>
            <a:r>
              <a:rPr lang="en-US" dirty="0" smtClean="0"/>
              <a:t>Until </a:t>
            </a:r>
            <a:r>
              <a:rPr lang="en-US" i="1" dirty="0" smtClean="0"/>
              <a:t>Roe v. Wade </a:t>
            </a:r>
            <a:r>
              <a:rPr lang="en-US" dirty="0" smtClean="0"/>
              <a:t>abortion was prohibited in 30 states and legal with specific circumstances in the remaining 20 states. </a:t>
            </a:r>
          </a:p>
          <a:p>
            <a:r>
              <a:rPr lang="en-US" dirty="0" smtClean="0"/>
              <a:t>In </a:t>
            </a:r>
            <a:r>
              <a:rPr lang="en-US" b="1" i="1" u="sng" dirty="0" smtClean="0"/>
              <a:t>Roe v. Wade</a:t>
            </a:r>
            <a:r>
              <a:rPr lang="en-US" dirty="0" smtClean="0"/>
              <a:t>, the Supreme Court ruled that a Texas statute forbidding abortion except when necessary to save the life of the mother was unconstitutional. </a:t>
            </a:r>
          </a:p>
          <a:p>
            <a:r>
              <a:rPr lang="en-US" dirty="0" smtClean="0"/>
              <a:t>The Court arrived at its decision by concluding that the issue of abortion and abortion rights falls under the </a:t>
            </a:r>
            <a:r>
              <a:rPr lang="en-US" u="sng" dirty="0" smtClean="0"/>
              <a:t>right to privacy</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States Supreme Court in 1973</a:t>
            </a:r>
            <a:endParaRPr lang="en-US" dirty="0"/>
          </a:p>
        </p:txBody>
      </p:sp>
      <p:pic>
        <p:nvPicPr>
          <p:cNvPr id="1026" name="Picture 2" descr="File:USSC justice group photo-1973 current.jpg"/>
          <p:cNvPicPr>
            <a:picLocks noChangeAspect="1" noChangeArrowheads="1"/>
          </p:cNvPicPr>
          <p:nvPr/>
        </p:nvPicPr>
        <p:blipFill>
          <a:blip r:embed="rId3" cstate="print"/>
          <a:srcRect/>
          <a:stretch>
            <a:fillRect/>
          </a:stretch>
        </p:blipFill>
        <p:spPr bwMode="auto">
          <a:xfrm>
            <a:off x="1295400" y="1828800"/>
            <a:ext cx="6538992" cy="385800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Abortion </a:t>
            </a:r>
            <a:endParaRPr lang="en-US" dirty="0"/>
          </a:p>
        </p:txBody>
      </p:sp>
      <p:sp>
        <p:nvSpPr>
          <p:cNvPr id="3" name="Content Placeholder 2"/>
          <p:cNvSpPr>
            <a:spLocks noGrp="1"/>
          </p:cNvSpPr>
          <p:nvPr>
            <p:ph sz="quarter" idx="1"/>
          </p:nvPr>
        </p:nvSpPr>
        <p:spPr/>
        <p:txBody>
          <a:bodyPr/>
          <a:lstStyle/>
          <a:p>
            <a:r>
              <a:rPr lang="en-US" dirty="0" smtClean="0"/>
              <a:t>Abortion has led to </a:t>
            </a:r>
            <a:r>
              <a:rPr lang="en-US" u="sng" dirty="0" smtClean="0"/>
              <a:t>intense public and political debate and discussion </a:t>
            </a:r>
            <a:r>
              <a:rPr lang="en-US" dirty="0" smtClean="0"/>
              <a:t>amongst American politicians, citizens, and reporters.</a:t>
            </a:r>
          </a:p>
          <a:p>
            <a:r>
              <a:rPr lang="en-US" dirty="0" smtClean="0"/>
              <a:t>A major issue surrounding Abortion involves agreeing on when human life begins whether it is at contraception, birth or at some in-between point.</a:t>
            </a:r>
          </a:p>
          <a:p>
            <a:r>
              <a:rPr lang="en-US" dirty="0" smtClean="0"/>
              <a:t>Abortion when preformed appropriately is one of the </a:t>
            </a:r>
            <a:r>
              <a:rPr lang="en-US" u="sng" dirty="0" smtClean="0"/>
              <a:t>safest procedures </a:t>
            </a:r>
            <a:r>
              <a:rPr lang="en-US" dirty="0" smtClean="0"/>
              <a:t>in medicine.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Democratic Party on Abortion</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	The official Democratic statement on abortion is as follows:"The Democratic Party strongly and </a:t>
            </a:r>
            <a:r>
              <a:rPr lang="en-US" sz="2600" b="1" u="sng" dirty="0" smtClean="0"/>
              <a:t>unequivocally supports Roe v. Wade </a:t>
            </a:r>
            <a:r>
              <a:rPr lang="en-US" sz="2600" dirty="0" smtClean="0"/>
              <a:t>and a </a:t>
            </a:r>
            <a:r>
              <a:rPr lang="en-US" sz="2600" b="1" u="sng" dirty="0" smtClean="0"/>
              <a:t>woman's right </a:t>
            </a:r>
            <a:r>
              <a:rPr lang="en-US" sz="2600" dirty="0" smtClean="0"/>
              <a:t>to make decisions regarding her pregnancy, including a </a:t>
            </a:r>
            <a:r>
              <a:rPr lang="en-US" sz="2600" b="1" u="sng" dirty="0" smtClean="0"/>
              <a:t>safe and legal abortion</a:t>
            </a:r>
            <a:r>
              <a:rPr lang="en-US" sz="2600" dirty="0" smtClean="0"/>
              <a:t>, regardless of ability to pay. We oppose any and all efforts to weaken or undermine that right. </a:t>
            </a:r>
            <a:r>
              <a:rPr lang="en-US" sz="2600" b="1" u="sng" dirty="0" smtClean="0"/>
              <a:t>Abortion is an intensely personal decision</a:t>
            </a:r>
            <a:r>
              <a:rPr lang="en-US" sz="2600" dirty="0" smtClean="0"/>
              <a:t> between a woman, her family, her doctor, and her clergy; there is no place for politicians or government to get in the way."</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c0248141.cdn.cloudfiles.rackspacecloud.com/DEVI_04985_6686526A.JPG"/>
          <p:cNvPicPr>
            <a:picLocks noChangeAspect="1" noChangeArrowheads="1"/>
          </p:cNvPicPr>
          <p:nvPr/>
        </p:nvPicPr>
        <p:blipFill>
          <a:blip r:embed="rId3" cstate="print"/>
          <a:srcRect/>
          <a:stretch>
            <a:fillRect/>
          </a:stretch>
        </p:blipFill>
        <p:spPr bwMode="auto">
          <a:xfrm>
            <a:off x="838200" y="381000"/>
            <a:ext cx="7518398" cy="5638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905000"/>
            <a:ext cx="4572000" cy="923330"/>
          </a:xfrm>
          <a:prstGeom prst="rect">
            <a:avLst/>
          </a:prstGeom>
        </p:spPr>
        <p:txBody>
          <a:bodyPr wrap="square">
            <a:spAutoFit/>
          </a:bodyPr>
          <a:lstStyle/>
          <a:p>
            <a:r>
              <a:rPr lang="en-US" dirty="0" smtClean="0">
                <a:hlinkClick r:id="rId3"/>
              </a:rPr>
              <a:t>http://www.upworthy.com/dont-ask-hillary-clinton-about-abortion-if-you-cant-handle-her-answer?c=reccon1</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Republican Party on Abortion</a:t>
            </a:r>
            <a:endParaRPr lang="en-US" dirty="0"/>
          </a:p>
        </p:txBody>
      </p:sp>
      <p:sp>
        <p:nvSpPr>
          <p:cNvPr id="3" name="Content Placeholder 2"/>
          <p:cNvSpPr>
            <a:spLocks noGrp="1"/>
          </p:cNvSpPr>
          <p:nvPr>
            <p:ph sz="quarter" idx="1"/>
          </p:nvPr>
        </p:nvSpPr>
        <p:spPr/>
        <p:txBody>
          <a:bodyPr>
            <a:normAutofit/>
          </a:bodyPr>
          <a:lstStyle/>
          <a:p>
            <a:pPr>
              <a:buNone/>
            </a:pPr>
            <a:r>
              <a:rPr lang="en-US" sz="2600" dirty="0" smtClean="0"/>
              <a:t>	The official statement on abortion  from the Republican Party is as follows: "We support a </a:t>
            </a:r>
            <a:r>
              <a:rPr lang="en-US" sz="2600" b="1" u="sng" dirty="0" smtClean="0"/>
              <a:t>human life amendment to the Constitution </a:t>
            </a:r>
            <a:r>
              <a:rPr lang="en-US" sz="2600" dirty="0" smtClean="0"/>
              <a:t>and endorse legislation to make clear that the Fourteenth Amendment's </a:t>
            </a:r>
            <a:r>
              <a:rPr lang="en-US" sz="2600" b="1" u="sng" dirty="0" smtClean="0"/>
              <a:t>protections apply to unborn children</a:t>
            </a:r>
            <a:r>
              <a:rPr lang="en-US" sz="2600" dirty="0" smtClean="0"/>
              <a:t>. We oppose using public revenues to promote or perform abortion or fund organizations which perform or advocate it and will not fund or subsidize health care which includes abortion coverage….”</a:t>
            </a:r>
            <a:endParaRPr lang="en-US" sz="26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3">
      <a:dk1>
        <a:srgbClr val="432336"/>
      </a:dk1>
      <a:lt1>
        <a:srgbClr val="E3C9D8"/>
      </a:lt1>
      <a:dk2>
        <a:srgbClr val="432336"/>
      </a:dk2>
      <a:lt2>
        <a:srgbClr val="EBDDC3"/>
      </a:lt2>
      <a:accent1>
        <a:srgbClr val="432336"/>
      </a:accent1>
      <a:accent2>
        <a:srgbClr val="C9CCB3"/>
      </a:accent2>
      <a:accent3>
        <a:srgbClr val="321A28"/>
      </a:accent3>
      <a:accent4>
        <a:srgbClr val="AB5E8B"/>
      </a:accent4>
      <a:accent5>
        <a:srgbClr val="7BA79D"/>
      </a:accent5>
      <a:accent6>
        <a:srgbClr val="968C8C"/>
      </a:accent6>
      <a:hlink>
        <a:srgbClr val="548BB7"/>
      </a:hlink>
      <a:folHlink>
        <a:srgbClr val="BED3E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53</TotalTime>
  <Words>251</Words>
  <Application>Microsoft Office PowerPoint</Application>
  <PresentationFormat>On-screen Show (4:3)</PresentationFormat>
  <Paragraphs>31</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Abortion</vt:lpstr>
      <vt:lpstr>History of Abortion in the US</vt:lpstr>
      <vt:lpstr>History of Abortion in the US</vt:lpstr>
      <vt:lpstr>United States Supreme Court in 1973</vt:lpstr>
      <vt:lpstr>Abortion </vt:lpstr>
      <vt:lpstr>The Democratic Party on Abortion</vt:lpstr>
      <vt:lpstr>Slide 7</vt:lpstr>
      <vt:lpstr>Slide 8</vt:lpstr>
      <vt:lpstr>The Republican Party on Abortion</vt:lpstr>
      <vt:lpstr>Slide 10</vt:lpstr>
      <vt:lpstr>Slide 11</vt:lpstr>
    </vt:vector>
  </TitlesOfParts>
  <Company>Nyack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Abortion</dc:title>
  <dc:creator>LHRIC</dc:creator>
  <cp:lastModifiedBy>LHRIC</cp:lastModifiedBy>
  <cp:revision>6</cp:revision>
  <dcterms:created xsi:type="dcterms:W3CDTF">2014-01-06T16:25:25Z</dcterms:created>
  <dcterms:modified xsi:type="dcterms:W3CDTF">2014-01-15T12:57:39Z</dcterms:modified>
</cp:coreProperties>
</file>